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7" r:id="rId4"/>
    <p:sldId id="288" r:id="rId5"/>
    <p:sldId id="289" r:id="rId6"/>
    <p:sldId id="290" r:id="rId7"/>
    <p:sldId id="291" r:id="rId8"/>
    <p:sldId id="292" r:id="rId9"/>
    <p:sldId id="297" r:id="rId10"/>
    <p:sldId id="293" r:id="rId11"/>
    <p:sldId id="294" r:id="rId12"/>
    <p:sldId id="295" r:id="rId13"/>
    <p:sldId id="296" r:id="rId14"/>
    <p:sldId id="298" r:id="rId15"/>
    <p:sldId id="299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13.02.2022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</a:t>
            </a:r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7934" y="2703547"/>
            <a:ext cx="63561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властвуй.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Быстрая, слиянием.</a:t>
            </a:r>
            <a:endParaRPr lang="ru-RU" sz="4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Сортировка слиянием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/>
                  <a:t>Один </a:t>
                </a:r>
                <a:r>
                  <a:rPr lang="ru-RU" sz="1400" dirty="0"/>
                  <a:t>из самых быстрых известных универсальных алгоритмов сортировки массивов: в среднем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обменов </a:t>
                </a:r>
                <a:r>
                  <a:rPr lang="ru-RU" sz="1400" dirty="0"/>
                  <a:t>при упорядочении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элементов</a:t>
                </a:r>
                <a:r>
                  <a:rPr lang="ru-RU" sz="1400" dirty="0"/>
                  <a:t>; из-за наличия ряда недостатков на практике обычно используется с некоторыми доработками</a:t>
                </a:r>
                <a:r>
                  <a:rPr lang="ru-RU" sz="1400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Сортируемый массив разбивается на две части примерно одинакового размера;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Каждая из получившихся частей сортируется отдельно, например — тем же самым алгоритмом;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Два упорядоченных массива половинного размера соединяются в один</a:t>
                </a:r>
                <a:r>
                  <a:rPr lang="ru-RU" sz="1400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/>
                  <a:t>У </a:t>
                </a:r>
                <a:r>
                  <a:rPr lang="ru-RU" sz="1400" dirty="0"/>
                  <a:t>нас есть два массива a и b (фактически это будут две части одного массива, но для удобства будем писать, что у нас просто два массива). Нам надо получить массив c размером |a|+|b|. Для этого можно применить процедуру слияния. Эта процедура заключается в том, что мы сравниваем элементы массивов (начиная с начала) и меньший из них записываем в финальный. И затем, в массиве у которого оказался меньший элемент, переходим к следующему элементу и сравниваем теперь его. В конце, если один из массивов закончился, мы просто дописываем в финальный другой массив. После мы наш финальный массив записываем </a:t>
                </a:r>
                <a:r>
                  <a:rPr lang="ru-RU" sz="1400" dirty="0" err="1"/>
                  <a:t>заместо</a:t>
                </a:r>
                <a:r>
                  <a:rPr lang="ru-RU" sz="1400" dirty="0"/>
                  <a:t> двух исходных и получаем отсортированный участок.</a:t>
                </a: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4616648"/>
              </a:xfrm>
              <a:prstGeom prst="rect">
                <a:avLst/>
              </a:prstGeom>
              <a:blipFill>
                <a:blip r:embed="rId4"/>
                <a:stretch>
                  <a:fillRect l="-274" r="-4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98" y="2768450"/>
            <a:ext cx="26098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267609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function </a:t>
            </a:r>
            <a:r>
              <a:rPr lang="en-US" sz="1400" dirty="0" err="1"/>
              <a:t>mergeSortRecursive</a:t>
            </a:r>
            <a:r>
              <a:rPr lang="en-US" sz="1400" dirty="0"/>
              <a:t>(a : </a:t>
            </a:r>
            <a:r>
              <a:rPr lang="en-US" sz="1400" dirty="0" err="1"/>
              <a:t>int</a:t>
            </a:r>
            <a:r>
              <a:rPr lang="en-US" sz="1400" dirty="0"/>
              <a:t>[n]; left, right : </a:t>
            </a:r>
            <a:r>
              <a:rPr lang="en-US" sz="1400" dirty="0" err="1"/>
              <a:t>int</a:t>
            </a:r>
            <a:r>
              <a:rPr lang="en-US" sz="1400" dirty="0"/>
              <a:t>):</a:t>
            </a:r>
          </a:p>
          <a:p>
            <a:r>
              <a:rPr lang="en-US" sz="1400" dirty="0"/>
              <a:t>    if left + 1 &gt;= right</a:t>
            </a:r>
          </a:p>
          <a:p>
            <a:r>
              <a:rPr lang="en-US" sz="1400" dirty="0"/>
              <a:t>        return</a:t>
            </a:r>
          </a:p>
          <a:p>
            <a:r>
              <a:rPr lang="en-US" sz="1400" dirty="0"/>
              <a:t>    mid = (left + right) / 2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mergeSortRecursive</a:t>
            </a:r>
            <a:r>
              <a:rPr lang="en-US" sz="1400" dirty="0"/>
              <a:t>(a, left, mid)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mergeSortRecursive</a:t>
            </a:r>
            <a:r>
              <a:rPr lang="en-US" sz="1400" dirty="0"/>
              <a:t>(a, mid, right)</a:t>
            </a:r>
          </a:p>
          <a:p>
            <a:r>
              <a:rPr lang="en-US" sz="1400" dirty="0"/>
              <a:t>    merge(a, left, mid, right)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19501" y="1267609"/>
            <a:ext cx="385629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function merge(a : </a:t>
            </a:r>
            <a:r>
              <a:rPr lang="en-US" sz="1400" dirty="0" err="1"/>
              <a:t>int</a:t>
            </a:r>
            <a:r>
              <a:rPr lang="en-US" sz="1400" dirty="0"/>
              <a:t>[n]; left, mid, right : </a:t>
            </a:r>
            <a:r>
              <a:rPr lang="en-US" sz="1400" dirty="0" err="1"/>
              <a:t>int</a:t>
            </a:r>
            <a:r>
              <a:rPr lang="en-US" sz="1400" dirty="0"/>
              <a:t>):</a:t>
            </a:r>
          </a:p>
          <a:p>
            <a:r>
              <a:rPr lang="en-US" sz="1400" dirty="0"/>
              <a:t>    it1 = 0</a:t>
            </a:r>
          </a:p>
          <a:p>
            <a:r>
              <a:rPr lang="en-US" sz="1400" dirty="0"/>
              <a:t>    it2 = 0</a:t>
            </a:r>
          </a:p>
          <a:p>
            <a:r>
              <a:rPr lang="en-US" sz="1400" dirty="0"/>
              <a:t>    result : </a:t>
            </a:r>
            <a:r>
              <a:rPr lang="en-US" sz="1400" dirty="0" err="1"/>
              <a:t>int</a:t>
            </a:r>
            <a:r>
              <a:rPr lang="en-US" sz="1400" dirty="0"/>
              <a:t>[right - left]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left + it1 &lt; mid and mid + it2 &lt; right</a:t>
            </a:r>
          </a:p>
          <a:p>
            <a:r>
              <a:rPr lang="en-US" sz="1400" dirty="0"/>
              <a:t>        if a[left + it1] &lt; a[mid + it2]</a:t>
            </a:r>
          </a:p>
          <a:p>
            <a:r>
              <a:rPr lang="en-US" sz="1400" dirty="0"/>
              <a:t>            result[it1 + it2] = a[left + it1]</a:t>
            </a:r>
          </a:p>
          <a:p>
            <a:r>
              <a:rPr lang="en-US" sz="1400" dirty="0"/>
              <a:t>            it1 += 1</a:t>
            </a:r>
          </a:p>
          <a:p>
            <a:r>
              <a:rPr lang="en-US" sz="1400" dirty="0"/>
              <a:t>        else</a:t>
            </a:r>
          </a:p>
          <a:p>
            <a:r>
              <a:rPr lang="en-US" sz="1400" dirty="0"/>
              <a:t>            result[it1 + it2] = a[mid + it2]</a:t>
            </a:r>
          </a:p>
          <a:p>
            <a:r>
              <a:rPr lang="en-US" sz="1400" dirty="0"/>
              <a:t>            it2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left + it1 &lt; mid</a:t>
            </a:r>
          </a:p>
          <a:p>
            <a:r>
              <a:rPr lang="en-US" sz="1400" dirty="0"/>
              <a:t>        result[it1 + it2] = a[left + it1]</a:t>
            </a:r>
          </a:p>
          <a:p>
            <a:r>
              <a:rPr lang="en-US" sz="1400" dirty="0"/>
              <a:t>        it1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mid + it2 &lt; right</a:t>
            </a:r>
          </a:p>
          <a:p>
            <a:r>
              <a:rPr lang="en-US" sz="1400" dirty="0"/>
              <a:t>        result[it1 + it2] = a[mid + it2]</a:t>
            </a:r>
          </a:p>
          <a:p>
            <a:r>
              <a:rPr lang="en-US" sz="1400" dirty="0"/>
              <a:t>        it2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for </a:t>
            </a:r>
            <a:r>
              <a:rPr lang="en-US" sz="1400" dirty="0" err="1"/>
              <a:t>i</a:t>
            </a:r>
            <a:r>
              <a:rPr lang="en-US" sz="1400" dirty="0"/>
              <a:t> = 0 to it1 + it2</a:t>
            </a:r>
          </a:p>
          <a:p>
            <a:r>
              <a:rPr lang="en-US" sz="1400" dirty="0"/>
              <a:t>        a[left + </a:t>
            </a:r>
            <a:r>
              <a:rPr lang="en-US" sz="1400" dirty="0" err="1"/>
              <a:t>i</a:t>
            </a:r>
            <a:r>
              <a:rPr lang="en-US" sz="1400" dirty="0"/>
              <a:t>] = result[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  <a:endParaRPr lang="ru-RU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3035083"/>
            <a:ext cx="4682898" cy="35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Подробный разбор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21105" y="108584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array </a:t>
            </a:r>
            <a:r>
              <a:rPr lang="en-US" sz="2000" dirty="0"/>
              <a:t>= [1, 9, 2, 3, 11, 8, 5, 12, 4, 10, 7, 6]</a:t>
            </a:r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29" y="1285902"/>
            <a:ext cx="7808490" cy="53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21104" y="1708831"/>
                <a:ext cx="9912413" cy="452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Для оценки производительности воспользуемся асимптотической сложностью, пусть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- время сортировки массива, тогда для сортировки массива из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элементов справедливо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=…=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 отличии от быстрой сортировки, сортировка слиянием не имеет негативных вариантов при которых ее асимптотическая сложность резко деградирует до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Но ее недостатком является то, что она требует дополнительной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памяти. Вариант с константным потреблением дополнительной памяти возможен, но не прост.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Прочие достоинства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Устойчива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Многопоточна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Распределенна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521622"/>
              </a:xfrm>
              <a:prstGeom prst="rect">
                <a:avLst/>
              </a:prstGeom>
              <a:blipFill>
                <a:blip r:embed="rId4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4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/>
                  <a:t>П</a:t>
                </a:r>
                <a:r>
                  <a:rPr lang="ru-RU" sz="1400" dirty="0" smtClean="0"/>
                  <a:t>арадигма разработки алгоритмов, заключающаяся в рекурсивном разбиении решаемой задачи на две или более подзадачи того же типа, но меньшего размера, и комбинировании их решений для получения ответа к исходной задаче; разбиения выполняются до тех пор, пока все подзадачи не окажутся элементарными.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/>
              </a:p>
              <a:p>
                <a:pPr>
                  <a:lnSpc>
                    <a:spcPct val="150000"/>
                  </a:lnSpc>
                </a:pPr>
                <a:r>
                  <a:rPr lang="ru-RU" sz="1400" dirty="0"/>
                  <a:t>Решение задач с помощью метода "Разделяй и Властвуй" или по-английски "</a:t>
                </a:r>
                <a:r>
                  <a:rPr lang="ru-RU" sz="1400" dirty="0" err="1"/>
                  <a:t>Divide</a:t>
                </a:r>
                <a:r>
                  <a:rPr lang="ru-RU" sz="1400" dirty="0"/>
                  <a:t> </a:t>
                </a:r>
                <a:r>
                  <a:rPr lang="ru-RU" sz="1400" dirty="0" err="1"/>
                  <a:t>and</a:t>
                </a:r>
                <a:r>
                  <a:rPr lang="ru-RU" sz="1400" dirty="0"/>
                  <a:t> </a:t>
                </a:r>
                <a:r>
                  <a:rPr lang="ru-RU" sz="1400" dirty="0" err="1"/>
                  <a:t>Conquer</a:t>
                </a:r>
                <a:r>
                  <a:rPr lang="ru-RU" sz="1400" dirty="0"/>
                  <a:t>" является одним из базовых методов по ускорению алгоритмов. Примером тому служит переход от квадратичной сложности пузырьковой сортировки или сортировки вставками к сложности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1400" dirty="0"/>
                  <a:t> при сортировке слиянием. </a:t>
                </a:r>
                <a:endParaRPr lang="ru-RU" sz="1400" dirty="0" smtClean="0"/>
              </a:p>
              <a:p>
                <a:pPr>
                  <a:lnSpc>
                    <a:spcPct val="150000"/>
                  </a:lnSpc>
                </a:pPr>
                <a:endParaRPr lang="ru-RU" sz="1400" dirty="0"/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/>
                  <a:t>Решение </a:t>
                </a:r>
                <a:r>
                  <a:rPr lang="ru-RU" sz="1400" dirty="0"/>
                  <a:t>задачи с помощью данного подхода обладает следующими тремя свойствами</a:t>
                </a:r>
                <a:r>
                  <a:rPr lang="ru-RU" sz="1400" dirty="0" smtClean="0"/>
                  <a:t>:</a:t>
                </a:r>
                <a:endParaRPr lang="ru-RU" sz="1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Разделить входные данные на меньшие подмножества.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Решить подзадачи рекурсивно.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Объединить решения подзадач в решение исходной задачи.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4293483"/>
              </a:xfrm>
              <a:prstGeom prst="rect">
                <a:avLst/>
              </a:prstGeom>
              <a:blipFill>
                <a:blip r:embed="rId4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и проблемы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865" y="1547249"/>
            <a:ext cx="50224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/>
              <a:t>Преимущества</a:t>
            </a:r>
            <a:r>
              <a:rPr lang="en-US" sz="1400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/>
              <a:t>Решение сложных задач, за счет уменьшения их сложности и сведения к простым.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/>
              <a:t>Подход можно использовать не правильно, но сложно и в большинстве случаев он дает гарантию увеличение эффективности.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/>
              <a:t>Подход в своем базовом варианте уже адаптирован к параллелизму.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/>
              <a:t>Подход хорошо согласуется с принципами работы </a:t>
            </a:r>
            <a:r>
              <a:rPr lang="ru-RU" sz="1400" dirty="0" err="1" smtClean="0"/>
              <a:t>кеш</a:t>
            </a:r>
            <a:r>
              <a:rPr lang="ru-RU" sz="1400" dirty="0" smtClean="0"/>
              <a:t> памяти в компьютере, что позволяет уменьшить итоговое время не только за счет эффективности но и за счет эффективного использования аппаратной части.</a:t>
            </a:r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196745" y="1547249"/>
            <a:ext cx="530589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/>
              <a:t>Проблемы</a:t>
            </a:r>
            <a:r>
              <a:rPr lang="en-US" sz="1400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/>
              <a:t>Не все алгоритмы этого подхода сводятся к итеративном методам, чаще всего приходится применять рекурсию.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/>
              <a:t>В случае если не используется рекурсивное решение, то алгоритм предполагает наличие структуры которая будет хранить стек исполнения алгоритма.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/>
              <a:t>Ограничение размера стека рекурсивных вызовов.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/>
              <a:t>Алгоритм может выглядеть лаконично, но ради эффективности приходится создавать вокруг него огород и при встрече базовых случаев не выполнять его, а прерывать и использовать другой метод.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/>
              <a:t>Алгоритмы этого типа не сохраняют уже решенные задачи, что приводит к их постоянному перевычислению.</a:t>
            </a:r>
          </a:p>
        </p:txBody>
      </p:sp>
    </p:spTree>
    <p:extLst>
      <p:ext uri="{BB962C8B-B14F-4D97-AF65-F5344CB8AC3E}">
        <p14:creationId xmlns:p14="http://schemas.microsoft.com/office/powerpoint/2010/main" val="24721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2290" name="Picture 2" descr="Мем: &amp;quot;Опять работать&amp;quot; - Все шаблоны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457200"/>
            <a:ext cx="5343525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Быстрая сортировка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2866" y="1547249"/>
                <a:ext cx="613212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cs typeface="Arial" panose="020B0604020202020204" pitchFamily="34" charset="0"/>
                  </a:rPr>
                  <a:t>Алгоритм сортировки, разработанный английским Информатиком Тони Хоаром во время своей работы в МГУ в 1960 году.</a:t>
                </a:r>
                <a:endParaRPr lang="en-US" sz="1400" dirty="0" smtClean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/>
                  <a:t>Один из самых быстрых известных универсальных алгоритмов сортировки массивов: в среднем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обменов </a:t>
                </a:r>
                <a:r>
                  <a:rPr lang="ru-RU" sz="1400" dirty="0"/>
                  <a:t>при упорядочении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элементов</a:t>
                </a:r>
                <a:r>
                  <a:rPr lang="ru-RU" sz="1400" dirty="0"/>
                  <a:t>; из-за наличия ряда недостатков на практике обычно используется с некоторыми доработками</a:t>
                </a:r>
                <a:r>
                  <a:rPr lang="ru-RU" sz="1400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Выбрать элемент из массива. Назовём его опорным.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Разбиение: перераспределение элементов в массиве таким образом, что элементы, меньшие опорного, помещаются перед ним, а большие или равные - после.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Рекурсивно применить первые два шага к двум </a:t>
                </a:r>
                <a:r>
                  <a:rPr lang="ru-RU" sz="1400" dirty="0" err="1"/>
                  <a:t>подмассивам</a:t>
                </a:r>
                <a:r>
                  <a:rPr lang="ru-RU" sz="1400" dirty="0"/>
                  <a:t> слева и справа от опорного элемента. Рекурсия не применяется к массиву, в котором только один элемент или отсутствуют элементы.</a:t>
                </a:r>
                <a:endParaRPr lang="ru-RU" sz="14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6" y="1547249"/>
                <a:ext cx="6132120" cy="4616648"/>
              </a:xfrm>
              <a:prstGeom prst="rect">
                <a:avLst/>
              </a:prstGeom>
              <a:blipFill>
                <a:blip r:embed="rId4"/>
                <a:stretch>
                  <a:fillRect l="-398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58" y="2245966"/>
            <a:ext cx="4226690" cy="32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 algorithm quicksort(A, low, high) is</a:t>
            </a:r>
          </a:p>
          <a:p>
            <a:r>
              <a:rPr lang="en-US" sz="2000" dirty="0"/>
              <a:t>    if low &lt; high then</a:t>
            </a:r>
          </a:p>
          <a:p>
            <a:r>
              <a:rPr lang="en-US" sz="2000" dirty="0"/>
              <a:t>        p:= partition(A, low, high)</a:t>
            </a:r>
          </a:p>
          <a:p>
            <a:r>
              <a:rPr lang="en-US" sz="2000" dirty="0"/>
              <a:t>        quicksort(A, low, p)</a:t>
            </a:r>
          </a:p>
          <a:p>
            <a:r>
              <a:rPr lang="en-US" sz="2000" dirty="0"/>
              <a:t>        quicksort(A, p + 1, high)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21105" y="3825001"/>
            <a:ext cx="59245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algorithm quicksort(A) is</a:t>
            </a:r>
          </a:p>
          <a:p>
            <a:r>
              <a:rPr lang="en-US" sz="2000" dirty="0"/>
              <a:t>    if A is empty</a:t>
            </a:r>
          </a:p>
          <a:p>
            <a:r>
              <a:rPr lang="en-US" sz="2000" dirty="0"/>
              <a:t>        return A</a:t>
            </a:r>
          </a:p>
          <a:p>
            <a:r>
              <a:rPr lang="en-US" sz="2000" dirty="0"/>
              <a:t>    pivot:= </a:t>
            </a:r>
            <a:r>
              <a:rPr lang="en-US" sz="2000" dirty="0" err="1"/>
              <a:t>A.pop</a:t>
            </a:r>
            <a:r>
              <a:rPr lang="en-US" sz="2000" dirty="0" smtClean="0"/>
              <a:t>()</a:t>
            </a:r>
            <a:endParaRPr lang="ru-RU" sz="2000" dirty="0"/>
          </a:p>
          <a:p>
            <a:r>
              <a:rPr lang="ru-RU" sz="2000" dirty="0"/>
              <a:t>    </a:t>
            </a:r>
            <a:r>
              <a:rPr lang="en-US" sz="2000" dirty="0" err="1"/>
              <a:t>lA</a:t>
            </a:r>
            <a:r>
              <a:rPr lang="en-US" sz="2000" dirty="0"/>
              <a:t>:= </a:t>
            </a:r>
            <a:r>
              <a:rPr lang="en-US" sz="2000" dirty="0" err="1"/>
              <a:t>A.filter</a:t>
            </a:r>
            <a:r>
              <a:rPr lang="en-US" sz="2000" dirty="0"/>
              <a:t>(where e &lt;= pivot)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/>
              <a:t>:= </a:t>
            </a:r>
            <a:r>
              <a:rPr lang="en-US" sz="2000" dirty="0" err="1"/>
              <a:t>A.filter</a:t>
            </a:r>
            <a:r>
              <a:rPr lang="en-US" sz="2000" dirty="0"/>
              <a:t>(where e &gt; pivot) </a:t>
            </a:r>
            <a:r>
              <a:rPr lang="en-US" sz="2000" dirty="0" smtClean="0"/>
              <a:t>return </a:t>
            </a:r>
            <a:r>
              <a:rPr lang="en-US" sz="2000" dirty="0"/>
              <a:t>quicksort(</a:t>
            </a:r>
            <a:r>
              <a:rPr lang="en-US" sz="2000" dirty="0" err="1"/>
              <a:t>lA</a:t>
            </a:r>
            <a:r>
              <a:rPr lang="en-US" sz="2000" dirty="0"/>
              <a:t>) + [pivot] + quicksort(</a:t>
            </a:r>
            <a:r>
              <a:rPr lang="en-US" sz="2000" dirty="0" err="1"/>
              <a:t>rA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77" y="1547249"/>
            <a:ext cx="4839902" cy="49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 algorithm quicksort(A, low, high) is</a:t>
            </a:r>
          </a:p>
          <a:p>
            <a:r>
              <a:rPr lang="en-US" sz="2000" dirty="0"/>
              <a:t>    if low &lt; high then</a:t>
            </a:r>
          </a:p>
          <a:p>
            <a:r>
              <a:rPr lang="en-US" sz="2000" dirty="0"/>
              <a:t>        p:= partition(A, low, high)</a:t>
            </a:r>
          </a:p>
          <a:p>
            <a:r>
              <a:rPr lang="en-US" sz="2000" dirty="0"/>
              <a:t>        quicksort(A, low, p)</a:t>
            </a:r>
          </a:p>
          <a:p>
            <a:r>
              <a:rPr lang="en-US" sz="2000" dirty="0"/>
              <a:t>        quicksort(A, p + 1, high)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21105" y="3825001"/>
            <a:ext cx="59245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algorithm quicksort(A) is</a:t>
            </a:r>
          </a:p>
          <a:p>
            <a:r>
              <a:rPr lang="en-US" sz="2000" dirty="0"/>
              <a:t>    if A is empty</a:t>
            </a:r>
          </a:p>
          <a:p>
            <a:r>
              <a:rPr lang="en-US" sz="2000" dirty="0"/>
              <a:t>        return A</a:t>
            </a:r>
          </a:p>
          <a:p>
            <a:r>
              <a:rPr lang="en-US" sz="2000" dirty="0"/>
              <a:t>    pivot:= </a:t>
            </a:r>
            <a:r>
              <a:rPr lang="en-US" sz="2000" dirty="0" err="1"/>
              <a:t>A.pop</a:t>
            </a:r>
            <a:r>
              <a:rPr lang="en-US" sz="2000" dirty="0" smtClean="0"/>
              <a:t>()</a:t>
            </a:r>
            <a:endParaRPr lang="ru-RU" sz="2000" dirty="0"/>
          </a:p>
          <a:p>
            <a:r>
              <a:rPr lang="ru-RU" sz="2000" dirty="0"/>
              <a:t>    </a:t>
            </a:r>
            <a:r>
              <a:rPr lang="en-US" sz="2000" dirty="0" err="1"/>
              <a:t>lA</a:t>
            </a:r>
            <a:r>
              <a:rPr lang="en-US" sz="2000" dirty="0"/>
              <a:t>:= </a:t>
            </a:r>
            <a:r>
              <a:rPr lang="en-US" sz="2000" dirty="0" err="1"/>
              <a:t>A.filter</a:t>
            </a:r>
            <a:r>
              <a:rPr lang="en-US" sz="2000" dirty="0"/>
              <a:t>(where e &lt;= pivot)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/>
              <a:t>:= </a:t>
            </a:r>
            <a:r>
              <a:rPr lang="en-US" sz="2000" dirty="0" err="1"/>
              <a:t>A.filter</a:t>
            </a:r>
            <a:r>
              <a:rPr lang="en-US" sz="2000" dirty="0"/>
              <a:t>(where e &gt; pivot) </a:t>
            </a:r>
            <a:r>
              <a:rPr lang="en-US" sz="2000" dirty="0" smtClean="0"/>
              <a:t>return </a:t>
            </a:r>
            <a:r>
              <a:rPr lang="en-US" sz="2000" dirty="0"/>
              <a:t>quicksort(</a:t>
            </a:r>
            <a:r>
              <a:rPr lang="en-US" sz="2000" dirty="0" err="1"/>
              <a:t>lA</a:t>
            </a:r>
            <a:r>
              <a:rPr lang="en-US" sz="2000" dirty="0"/>
              <a:t>) + [pivot] + quicksort(</a:t>
            </a:r>
            <a:r>
              <a:rPr lang="en-US" sz="2000" dirty="0" err="1"/>
              <a:t>rA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77" y="1547249"/>
            <a:ext cx="4839902" cy="49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Подробный разбор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array </a:t>
            </a:r>
            <a:r>
              <a:rPr lang="en-US" sz="2000" dirty="0"/>
              <a:t>= [1, 9, 2, 3, 11, 8, 5, 12, 4, 10, 7, 6]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80"/>
          <a:stretch/>
        </p:blipFill>
        <p:spPr>
          <a:xfrm>
            <a:off x="0" y="2769103"/>
            <a:ext cx="6104779" cy="26161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3"/>
          <a:stretch/>
        </p:blipFill>
        <p:spPr>
          <a:xfrm>
            <a:off x="6641071" y="1692067"/>
            <a:ext cx="4948177" cy="47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Опорный элемент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104" y="1708831"/>
            <a:ext cx="991241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данного алгоритма ключевую роль играет опорный элемент, он определяет то на какие части будет по итогу дробиться массив, он же определяет сколько будет перестановок в процессе обхода части массива.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Самые простые варианты выбора опорного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первого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последнего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среднего (по положению)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случайного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Есть особые разбиения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Разбиение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Ломуто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считается не оптимальным, и используется в обучающих материалах. Предполагает выбор последнего элемента и движение по направлению к нему. Обмен производится если по общему правилу. В конце меняем последний элемент со следующим после последнего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сменненого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Разбиение Хоара – считается более оптимальным, выбираем средний по положению и бежим по массиву сдвигая на каждом шаге левый и правый счетчики если элементы стоят в нужных позициях, когда находим два элемента не выполняющих условие разбиения, меняем их местами и повторяем снова, до тех пор пока индексы не встретятся.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18893" r="41767" b="71107"/>
          <a:stretch/>
        </p:blipFill>
        <p:spPr>
          <a:xfrm>
            <a:off x="10439400" y="3081506"/>
            <a:ext cx="846035" cy="8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21104" y="1708831"/>
                <a:ext cx="9912413" cy="485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Худшее время работы выводится из предположения что при разбиении массива на части, одна часть будет содержать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 – 1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элемент, а вторая ровно 1. Поскольку процедура разбиения занимает ровно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O(n)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то получаем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nary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 каких случаях возможно получить такую ситуацию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массив изначально отсортирован.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массив содержит одинаковые элементы.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Есть способ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построить массив с максимальным количеством сравнений при выборе среднего элемента в качестве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опорного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Есть способ построить массив с максимальным количеством сравнений при детерминированном выборе опорного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элемента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Выбор медианы из первого, среднего и последнего элементов в качестве разделяющего элемента и отсечение рекурсии меньших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подмассивов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может привести к существенному повышению эффективности быстрой сортировки.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852610"/>
              </a:xfrm>
              <a:prstGeom prst="rect">
                <a:avLst/>
              </a:prstGeom>
              <a:blipFill>
                <a:blip r:embed="rId4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8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и Недостатки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Один из самых быстродействующих (на практике) из алгоритмов внутренней сортировки общего назначения.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 очень короткий: запомнив основные моменты, его легко написать «из головы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»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Требует лишь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ru-RU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дополнительной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памяти для своей работы (неулучшенный рекурсивный алгоритм - в худшем случае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памяти).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Хорошо сочетается с механизмами кэширования и виртуальной памяти.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Допускает естественное распараллеливание (сортировка выделенных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подмассивов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в параллельно выполняющихся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подпроцессах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Работает на связных списках и других структурах с последовательным доступом, допускающих эффективный проход как от начала к концу, так и от конца к началу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Недостатки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Сильно деградирует по скорости (до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в худшем или близком к нему случае, что может случиться при неудачных входных данных.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Прямая реализация в виде функции с двумя рекурсивными вызовами может привести к ошибке переполнения стека, так как в худшем случае ей может потребоваться сделать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вложенных рекурсивных вызовов.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Неустойчив.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blipFill>
                <a:blip r:embed="rId4"/>
                <a:stretch>
                  <a:fillRect l="-185" b="-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1564</TotalTime>
  <Words>1002</Words>
  <Application>Microsoft Office PowerPoint</Application>
  <PresentationFormat>Широкоэкранный</PresentationFormat>
  <Paragraphs>142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153</cp:revision>
  <dcterms:created xsi:type="dcterms:W3CDTF">2018-10-31T17:08:02Z</dcterms:created>
  <dcterms:modified xsi:type="dcterms:W3CDTF">2022-02-13T23:54:01Z</dcterms:modified>
</cp:coreProperties>
</file>